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0" r:id="rId3"/>
    <p:sldId id="257" r:id="rId4"/>
    <p:sldId id="258" r:id="rId5"/>
    <p:sldId id="259" r:id="rId6"/>
    <p:sldId id="275" r:id="rId7"/>
    <p:sldId id="260" r:id="rId8"/>
    <p:sldId id="264" r:id="rId9"/>
    <p:sldId id="265" r:id="rId10"/>
    <p:sldId id="263" r:id="rId11"/>
    <p:sldId id="261" r:id="rId12"/>
    <p:sldId id="267" r:id="rId13"/>
    <p:sldId id="269" r:id="rId14"/>
    <p:sldId id="270" r:id="rId15"/>
    <p:sldId id="271" r:id="rId16"/>
    <p:sldId id="273" r:id="rId17"/>
    <p:sldId id="278" r:id="rId18"/>
    <p:sldId id="274" r:id="rId19"/>
    <p:sldId id="276" r:id="rId20"/>
    <p:sldId id="262" r:id="rId21"/>
    <p:sldId id="279" r:id="rId22"/>
    <p:sldId id="277" r:id="rId2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278" autoAdjust="0"/>
  </p:normalViewPr>
  <p:slideViewPr>
    <p:cSldViewPr>
      <p:cViewPr varScale="1">
        <p:scale>
          <a:sx n="62" d="100"/>
          <a:sy n="62" d="100"/>
        </p:scale>
        <p:origin x="-30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0" name="9 Rectángulo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2" name="11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11" name="10 Rectángulo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631382A-E512-424A-82CC-37CCBF2C09B5}" type="datetimeFigureOut">
              <a:rPr lang="es-ES_tradnl" smtClean="0"/>
              <a:pPr/>
              <a:t>25/02/2018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1AF2617-893C-41DC-99B2-6C45F3CE08F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youtu.be/jxUz8vTF5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intur%C3%B3n_de_asteroides" TargetMode="External"/><Relationship Id="rId2" Type="http://schemas.openxmlformats.org/officeDocument/2006/relationships/hyperlink" Target="https://es.wikipedia.org/wiki/Dawn_(sonda_espacial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bc.com/mundo/noticias/2013/04/130404_economia_oro_cuanto_hay_mundo_finde_tsb" TargetMode="External"/><Relationship Id="rId5" Type="http://schemas.openxmlformats.org/officeDocument/2006/relationships/hyperlink" Target="https://www.planetaryresources.com/" TargetMode="External"/><Relationship Id="rId4" Type="http://schemas.openxmlformats.org/officeDocument/2006/relationships/hyperlink" Target="https://es.wikipedia.org/wiki/Miner%C3%ADa_de_asteroid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Explotación de asteroides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Jaime González Fábregas</a:t>
            </a:r>
            <a:endParaRPr lang="es-ES_tradnl" dirty="0"/>
          </a:p>
        </p:txBody>
      </p:sp>
      <p:pic>
        <p:nvPicPr>
          <p:cNvPr id="5" name="Picture 4" descr="Hyperion_PIA077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72330" y="-928695"/>
            <a:ext cx="2928934" cy="292893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13" name="12 Imagen" descr="oorbitas de los n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1571612"/>
            <a:ext cx="5087946" cy="508794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17 Grupo"/>
          <p:cNvGrpSpPr/>
          <p:nvPr/>
        </p:nvGrpSpPr>
        <p:grpSpPr>
          <a:xfrm>
            <a:off x="-214346" y="-13573244"/>
            <a:ext cx="9572692" cy="13287468"/>
            <a:chOff x="-214346" y="-13573244"/>
            <a:chExt cx="9572692" cy="13287468"/>
          </a:xfrm>
        </p:grpSpPr>
        <p:sp>
          <p:nvSpPr>
            <p:cNvPr id="17" name="16 Rectángulo"/>
            <p:cNvSpPr/>
            <p:nvPr/>
          </p:nvSpPr>
          <p:spPr>
            <a:xfrm>
              <a:off x="-214346" y="-13573244"/>
              <a:ext cx="9572692" cy="87154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-214346" y="-4929246"/>
              <a:ext cx="9572692" cy="46434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14 Elipse"/>
          <p:cNvSpPr/>
          <p:nvPr/>
        </p:nvSpPr>
        <p:spPr>
          <a:xfrm>
            <a:off x="6858016" y="3857628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Elipse"/>
          <p:cNvSpPr/>
          <p:nvPr/>
        </p:nvSpPr>
        <p:spPr>
          <a:xfrm>
            <a:off x="6858016" y="6215082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ir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-3786246" y="6357958"/>
            <a:ext cx="16859368" cy="10000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Rectángulo"/>
          <p:cNvSpPr/>
          <p:nvPr/>
        </p:nvSpPr>
        <p:spPr>
          <a:xfrm>
            <a:off x="6786578" y="564357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6 Rectángulo"/>
          <p:cNvSpPr/>
          <p:nvPr/>
        </p:nvSpPr>
        <p:spPr>
          <a:xfrm>
            <a:off x="6786578" y="492919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1" name="20 Grupo"/>
          <p:cNvGrpSpPr/>
          <p:nvPr/>
        </p:nvGrpSpPr>
        <p:grpSpPr>
          <a:xfrm>
            <a:off x="4143372" y="7358090"/>
            <a:ext cx="857256" cy="3714776"/>
            <a:chOff x="4357686" y="7000900"/>
            <a:chExt cx="857256" cy="3714776"/>
          </a:xfrm>
        </p:grpSpPr>
        <p:sp>
          <p:nvSpPr>
            <p:cNvPr id="20" name="19 Elipse"/>
            <p:cNvSpPr/>
            <p:nvPr/>
          </p:nvSpPr>
          <p:spPr>
            <a:xfrm>
              <a:off x="4357686" y="7072338"/>
              <a:ext cx="785818" cy="36433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357686" y="7000900"/>
              <a:ext cx="857256" cy="19288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643702" y="3429000"/>
            <a:ext cx="857256" cy="1500198"/>
            <a:chOff x="6643702" y="3429000"/>
            <a:chExt cx="857256" cy="1500198"/>
          </a:xfrm>
        </p:grpSpPr>
        <p:sp>
          <p:nvSpPr>
            <p:cNvPr id="8" name="7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-0.00781 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25209 L 0.26996 0.175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2.0886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25209 L -0.49236 0.40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25208 L -0.25 -0.252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65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208 L -0.24983 -1.4951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5486 L 0 -1.946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animBg="1"/>
      <p:bldP spid="14" grpId="0" animBg="1"/>
      <p:bldP spid="14" grpId="1" animBg="1"/>
      <p:bldP spid="4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-285784" y="-214338"/>
            <a:ext cx="9644130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 rot="19619171">
            <a:off x="4198834" y="1782946"/>
            <a:ext cx="2928958" cy="1071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9565260" y="-1561060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66371 0.62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71 0.62871 L -1.49062 1.3215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" y="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" name="11 Grupo"/>
          <p:cNvGrpSpPr/>
          <p:nvPr/>
        </p:nvGrpSpPr>
        <p:grpSpPr>
          <a:xfrm rot="8290245">
            <a:off x="3479613" y="3309785"/>
            <a:ext cx="1223544" cy="288492"/>
            <a:chOff x="5572132" y="1357298"/>
            <a:chExt cx="2714644" cy="357190"/>
          </a:xfrm>
        </p:grpSpPr>
        <p:sp>
          <p:nvSpPr>
            <p:cNvPr id="10" name="9 Rectángulo"/>
            <p:cNvSpPr/>
            <p:nvPr/>
          </p:nvSpPr>
          <p:spPr>
            <a:xfrm>
              <a:off x="6929454" y="1357298"/>
              <a:ext cx="1357322" cy="3571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5572132" y="1357298"/>
              <a:ext cx="1357322" cy="35719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12 Rectángulo"/>
          <p:cNvSpPr/>
          <p:nvPr/>
        </p:nvSpPr>
        <p:spPr>
          <a:xfrm rot="19177862">
            <a:off x="3446478" y="3568305"/>
            <a:ext cx="757211" cy="212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28" name="27 Grupo"/>
          <p:cNvGrpSpPr/>
          <p:nvPr/>
        </p:nvGrpSpPr>
        <p:grpSpPr>
          <a:xfrm>
            <a:off x="1285852" y="3571876"/>
            <a:ext cx="876304" cy="1214446"/>
            <a:chOff x="4124324" y="4910150"/>
            <a:chExt cx="876304" cy="1214446"/>
          </a:xfrm>
        </p:grpSpPr>
        <p:sp>
          <p:nvSpPr>
            <p:cNvPr id="29" name="28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29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30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33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34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35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36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37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38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0" name="39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40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" name="5 Grupo"/>
          <p:cNvGrpSpPr/>
          <p:nvPr/>
        </p:nvGrpSpPr>
        <p:grpSpPr>
          <a:xfrm rot="2994714">
            <a:off x="3564500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2428860" y="4857760"/>
            <a:ext cx="876304" cy="1214446"/>
            <a:chOff x="4124324" y="4910150"/>
            <a:chExt cx="876304" cy="1214446"/>
          </a:xfrm>
        </p:grpSpPr>
        <p:sp>
          <p:nvSpPr>
            <p:cNvPr id="14" name="13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16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17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21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22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25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24 L 0.11059 -0.0206 C 0.13472 -0.02315 0.1625 -0.04074 0.1849 -0.06806 C 0.21111 -0.09792 0.22639 -0.13079 0.2309 -0.16227 L 0.25851 -0.30903 " pathEditMode="relative" rAng="-2483492" ptsTypes="FffFF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-1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3 0.01875 L 0.0224 -0.16482 C 0.02361 -0.2044 0.03889 -0.24445 0.06337 -0.27269 C 0.09063 -0.30556 0.12049 -0.31921 0.15035 -0.31505 L 0.2882 -0.30695 " pathEditMode="relative" rAng="-2483492" ptsTypes="FffFF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2" name="91 Arco de bloque"/>
          <p:cNvSpPr/>
          <p:nvPr/>
        </p:nvSpPr>
        <p:spPr>
          <a:xfrm rot="6978411">
            <a:off x="2063157" y="3798704"/>
            <a:ext cx="2163513" cy="2058132"/>
          </a:xfrm>
          <a:prstGeom prst="blockArc">
            <a:avLst>
              <a:gd name="adj1" fmla="val 10800000"/>
              <a:gd name="adj2" fmla="val 1959149"/>
              <a:gd name="adj3" fmla="val 616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47" name="46 Grupo"/>
          <p:cNvGrpSpPr/>
          <p:nvPr/>
        </p:nvGrpSpPr>
        <p:grpSpPr>
          <a:xfrm>
            <a:off x="3286116" y="3429000"/>
            <a:ext cx="714380" cy="511694"/>
            <a:chOff x="4646160" y="3964507"/>
            <a:chExt cx="714380" cy="511694"/>
          </a:xfrm>
        </p:grpSpPr>
        <p:sp>
          <p:nvSpPr>
            <p:cNvPr id="46" name="45 Rectángulo"/>
            <p:cNvSpPr/>
            <p:nvPr/>
          </p:nvSpPr>
          <p:spPr>
            <a:xfrm rot="3119589">
              <a:off x="4942744" y="4133244"/>
              <a:ext cx="451327" cy="2345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43 Rectángulo"/>
            <p:cNvSpPr/>
            <p:nvPr/>
          </p:nvSpPr>
          <p:spPr>
            <a:xfrm rot="2994714">
              <a:off x="4900747" y="3709920"/>
              <a:ext cx="205205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5 Grupo"/>
          <p:cNvGrpSpPr/>
          <p:nvPr/>
        </p:nvGrpSpPr>
        <p:grpSpPr>
          <a:xfrm rot="2994714">
            <a:off x="3564501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1" name="90 Grupo"/>
          <p:cNvGrpSpPr/>
          <p:nvPr/>
        </p:nvGrpSpPr>
        <p:grpSpPr>
          <a:xfrm>
            <a:off x="1428728" y="3857628"/>
            <a:ext cx="1590684" cy="2000264"/>
            <a:chOff x="1285852" y="3929066"/>
            <a:chExt cx="1590684" cy="2000264"/>
          </a:xfrm>
        </p:grpSpPr>
        <p:grpSp>
          <p:nvGrpSpPr>
            <p:cNvPr id="49" name="48 Grupo"/>
            <p:cNvGrpSpPr/>
            <p:nvPr/>
          </p:nvGrpSpPr>
          <p:grpSpPr>
            <a:xfrm>
              <a:off x="2000232" y="3929066"/>
              <a:ext cx="876304" cy="1214446"/>
              <a:chOff x="4124324" y="4910150"/>
              <a:chExt cx="876304" cy="1214446"/>
            </a:xfrm>
          </p:grpSpPr>
          <p:sp>
            <p:nvSpPr>
              <p:cNvPr id="50" name="49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50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51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52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4" name="53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54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6" name="55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7" name="56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57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9" name="58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0" name="59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1" name="60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2" name="61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3" name="62 Grupo"/>
            <p:cNvGrpSpPr/>
            <p:nvPr/>
          </p:nvGrpSpPr>
          <p:grpSpPr>
            <a:xfrm>
              <a:off x="1714480" y="4714884"/>
              <a:ext cx="876304" cy="1214446"/>
              <a:chOff x="4124324" y="4910150"/>
              <a:chExt cx="876304" cy="1214446"/>
            </a:xfrm>
          </p:grpSpPr>
          <p:sp>
            <p:nvSpPr>
              <p:cNvPr id="64" name="63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64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65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66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8" name="67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9" name="68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0" name="69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1" name="70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71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3" name="72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4" name="73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5" name="74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6" name="75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77" name="76 Grupo"/>
            <p:cNvGrpSpPr/>
            <p:nvPr/>
          </p:nvGrpSpPr>
          <p:grpSpPr>
            <a:xfrm>
              <a:off x="1285852" y="4071942"/>
              <a:ext cx="876304" cy="1214446"/>
              <a:chOff x="4124324" y="4910150"/>
              <a:chExt cx="876304" cy="1214446"/>
            </a:xfrm>
          </p:grpSpPr>
          <p:sp>
            <p:nvSpPr>
              <p:cNvPr id="78" name="77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9" name="78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0" name="79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1" name="80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2" name="81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3" name="82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4" name="83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5" name="84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6" name="85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7" name="86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8" name="87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9" name="88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0" name="89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48" name="47 Triángulo isósceles"/>
          <p:cNvSpPr/>
          <p:nvPr/>
        </p:nvSpPr>
        <p:spPr>
          <a:xfrm rot="2259680">
            <a:off x="1616437" y="3198168"/>
            <a:ext cx="1677336" cy="2357454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2448 -0.04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48" grpId="0" animBg="1"/>
      <p:bldP spid="48" grpId="1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96" name="95 Grupo"/>
          <p:cNvGrpSpPr/>
          <p:nvPr/>
        </p:nvGrpSpPr>
        <p:grpSpPr>
          <a:xfrm rot="13798958">
            <a:off x="4436652" y="1458546"/>
            <a:ext cx="387739" cy="3066237"/>
            <a:chOff x="8001024" y="1000108"/>
            <a:chExt cx="357190" cy="2500330"/>
          </a:xfrm>
        </p:grpSpPr>
        <p:sp>
          <p:nvSpPr>
            <p:cNvPr id="94" name="93 Rectángulo"/>
            <p:cNvSpPr/>
            <p:nvPr/>
          </p:nvSpPr>
          <p:spPr>
            <a:xfrm>
              <a:off x="8001024" y="1000108"/>
              <a:ext cx="357190" cy="250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5" name="94 Rectángulo"/>
            <p:cNvSpPr/>
            <p:nvPr/>
          </p:nvSpPr>
          <p:spPr>
            <a:xfrm>
              <a:off x="8143900" y="1500174"/>
              <a:ext cx="71438" cy="200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3" name="92 Triángulo isósceles"/>
            <p:cNvSpPr/>
            <p:nvPr/>
          </p:nvSpPr>
          <p:spPr>
            <a:xfrm>
              <a:off x="8001024" y="1000108"/>
              <a:ext cx="357190" cy="57150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8" name="97 Rectángulo"/>
          <p:cNvSpPr/>
          <p:nvPr/>
        </p:nvSpPr>
        <p:spPr>
          <a:xfrm rot="2998916">
            <a:off x="4862784" y="1381129"/>
            <a:ext cx="1214446" cy="20717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2427 0.263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Rectángulo redondeado"/>
          <p:cNvSpPr/>
          <p:nvPr/>
        </p:nvSpPr>
        <p:spPr>
          <a:xfrm rot="19045928">
            <a:off x="3277489" y="3722314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Rectángulo redondeado"/>
          <p:cNvSpPr/>
          <p:nvPr/>
        </p:nvSpPr>
        <p:spPr>
          <a:xfrm rot="19045928">
            <a:off x="3277490" y="3729045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Arco de bloque"/>
          <p:cNvSpPr/>
          <p:nvPr/>
        </p:nvSpPr>
        <p:spPr>
          <a:xfrm rot="8442849">
            <a:off x="224706" y="2845606"/>
            <a:ext cx="3914450" cy="4118230"/>
          </a:xfrm>
          <a:prstGeom prst="blockArc">
            <a:avLst>
              <a:gd name="adj1" fmla="val 10800000"/>
              <a:gd name="adj2" fmla="val 10728302"/>
              <a:gd name="adj3" fmla="val 471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1632090" y="2813033"/>
            <a:ext cx="1011084" cy="544529"/>
            <a:chOff x="1571604" y="2670157"/>
            <a:chExt cx="1011084" cy="544529"/>
          </a:xfrm>
        </p:grpSpPr>
        <p:sp>
          <p:nvSpPr>
            <p:cNvPr id="14" name="13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8" name="17 Grupo"/>
          <p:cNvGrpSpPr/>
          <p:nvPr/>
        </p:nvGrpSpPr>
        <p:grpSpPr>
          <a:xfrm rot="5400000">
            <a:off x="3338590" y="4662410"/>
            <a:ext cx="1011084" cy="544529"/>
            <a:chOff x="1571604" y="2670157"/>
            <a:chExt cx="1011084" cy="544529"/>
          </a:xfrm>
        </p:grpSpPr>
        <p:sp>
          <p:nvSpPr>
            <p:cNvPr id="19" name="18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2" name="21 Grupo"/>
          <p:cNvGrpSpPr/>
          <p:nvPr/>
        </p:nvGrpSpPr>
        <p:grpSpPr>
          <a:xfrm rot="9243692">
            <a:off x="2354147" y="6337344"/>
            <a:ext cx="1011084" cy="544529"/>
            <a:chOff x="1571604" y="2670157"/>
            <a:chExt cx="1011084" cy="544529"/>
          </a:xfrm>
        </p:grpSpPr>
        <p:sp>
          <p:nvSpPr>
            <p:cNvPr id="23" name="22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25 Grupo"/>
          <p:cNvGrpSpPr/>
          <p:nvPr/>
        </p:nvGrpSpPr>
        <p:grpSpPr>
          <a:xfrm rot="13624448">
            <a:off x="450962" y="5887281"/>
            <a:ext cx="1011084" cy="544529"/>
            <a:chOff x="1571604" y="2670157"/>
            <a:chExt cx="1011084" cy="544529"/>
          </a:xfrm>
        </p:grpSpPr>
        <p:sp>
          <p:nvSpPr>
            <p:cNvPr id="27" name="26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27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28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0" name="29 Grupo"/>
          <p:cNvGrpSpPr/>
          <p:nvPr/>
        </p:nvGrpSpPr>
        <p:grpSpPr>
          <a:xfrm rot="16200000">
            <a:off x="123881" y="3948029"/>
            <a:ext cx="1011084" cy="544529"/>
            <a:chOff x="1571604" y="2670157"/>
            <a:chExt cx="1011084" cy="544529"/>
          </a:xfrm>
        </p:grpSpPr>
        <p:sp>
          <p:nvSpPr>
            <p:cNvPr id="31" name="30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Volver</a:t>
            </a:r>
            <a:endParaRPr lang="es-ES_tradnl" dirty="0"/>
          </a:p>
        </p:txBody>
      </p:sp>
      <p:grpSp>
        <p:nvGrpSpPr>
          <p:cNvPr id="10" name="9 Grupo"/>
          <p:cNvGrpSpPr/>
          <p:nvPr/>
        </p:nvGrpSpPr>
        <p:grpSpPr>
          <a:xfrm rot="1339441">
            <a:off x="6602610" y="931172"/>
            <a:ext cx="1766491" cy="1260624"/>
            <a:chOff x="714348" y="1804375"/>
            <a:chExt cx="6337366" cy="4676975"/>
          </a:xfrm>
        </p:grpSpPr>
        <p:sp>
          <p:nvSpPr>
            <p:cNvPr id="9" name="8 Elipse"/>
            <p:cNvSpPr/>
            <p:nvPr/>
          </p:nvSpPr>
          <p:spPr>
            <a:xfrm rot="19619171">
              <a:off x="4204122" y="1804375"/>
              <a:ext cx="2847592" cy="10671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" name="5 Grupo"/>
            <p:cNvGrpSpPr/>
            <p:nvPr/>
          </p:nvGrpSpPr>
          <p:grpSpPr>
            <a:xfrm rot="2994714">
              <a:off x="3564501" y="2775482"/>
              <a:ext cx="857256" cy="1500198"/>
              <a:chOff x="6643702" y="3429000"/>
              <a:chExt cx="857256" cy="1500198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6786578" y="4214818"/>
                <a:ext cx="571504" cy="7143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" name="7 Rectángulo redondeado"/>
              <p:cNvSpPr/>
              <p:nvPr/>
            </p:nvSpPr>
            <p:spPr>
              <a:xfrm>
                <a:off x="6643702" y="3429000"/>
                <a:ext cx="857256" cy="857256"/>
              </a:xfrm>
              <a:prstGeom prst="roundRect">
                <a:avLst>
                  <a:gd name="adj" fmla="val 3505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5" name="4 Elipse"/>
            <p:cNvSpPr/>
            <p:nvPr/>
          </p:nvSpPr>
          <p:spPr>
            <a:xfrm>
              <a:off x="714348" y="3286124"/>
              <a:ext cx="2928958" cy="31952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10 Elipse"/>
          <p:cNvSpPr/>
          <p:nvPr/>
        </p:nvSpPr>
        <p:spPr>
          <a:xfrm>
            <a:off x="-5215006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"/>
          <p:cNvSpPr/>
          <p:nvPr/>
        </p:nvSpPr>
        <p:spPr>
          <a:xfrm rot="20891388">
            <a:off x="5728507" y="1331258"/>
            <a:ext cx="1428760" cy="1285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89513 0.0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" y="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-0.22414 0.12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C -0.45868 0.12523 -0.64931 0.38889 -0.64931 0.71319 C -0.64931 1.03727 -0.45868 1.30116 -0.22414 1.30116 C 0.01024 1.30116 0.20104 1.03727 0.20104 0.71319 C 0.20104 0.38889 0.01024 0.12523 -0.22414 0.12523 Z " pathEditMode="relative" rAng="0" ptsTypes="fffff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5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L -1.1533 0.24074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" y="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1" grpId="0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Volver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4334155">
            <a:off x="5461647" y="2173743"/>
            <a:ext cx="231063" cy="418169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 rot="1339441">
            <a:off x="4562096" y="2098752"/>
            <a:ext cx="816424" cy="8612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3000364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15 Imagen" descr="enterprais.png"/>
          <p:cNvPicPr>
            <a:picLocks noChangeAspect="1"/>
          </p:cNvPicPr>
          <p:nvPr/>
        </p:nvPicPr>
        <p:blipFill>
          <a:blip r:embed="rId2" cstate="print"/>
          <a:srcRect l="26827" r="24605"/>
          <a:stretch>
            <a:fillRect/>
          </a:stretch>
        </p:blipFill>
        <p:spPr>
          <a:xfrm rot="19634613">
            <a:off x="4629987" y="1603065"/>
            <a:ext cx="832695" cy="1714493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32586 -0.721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" y="-3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05504 -0.02107 " pathEditMode="relative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3 -0.02107 L 0.03975 0.1840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Contenidos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3222" indent="-514350">
              <a:buFont typeface="+mj-lt"/>
              <a:buAutoNum type="arabicPeriod"/>
            </a:pPr>
            <a:r>
              <a:rPr lang="es-ES_tradnl" dirty="0" smtClean="0"/>
              <a:t>Porqué</a:t>
            </a:r>
          </a:p>
          <a:p>
            <a:pPr marL="633222" indent="-514350">
              <a:buFont typeface="+mj-lt"/>
              <a:buAutoNum type="arabicPeriod"/>
            </a:pPr>
            <a:r>
              <a:rPr lang="es-ES_tradnl" dirty="0" smtClean="0"/>
              <a:t>Dónde</a:t>
            </a:r>
          </a:p>
          <a:p>
            <a:pPr marL="633222" indent="-514350">
              <a:buFont typeface="+mj-lt"/>
              <a:buAutoNum type="arabicPeriod"/>
            </a:pPr>
            <a:r>
              <a:rPr lang="es-ES_tradnl" dirty="0" smtClean="0"/>
              <a:t>Cómo</a:t>
            </a:r>
          </a:p>
          <a:p>
            <a:pPr marL="633222" indent="-514350">
              <a:buFont typeface="+mj-lt"/>
              <a:buAutoNum type="arabicPeriod"/>
            </a:pPr>
            <a:r>
              <a:rPr lang="es-ES_tradnl" dirty="0" smtClean="0"/>
              <a:t>Cuándo</a:t>
            </a:r>
          </a:p>
          <a:p>
            <a:pPr marL="633222" indent="-514350">
              <a:buFont typeface="+mj-lt"/>
              <a:buAutoNum type="arabicPeriod"/>
            </a:pPr>
            <a:r>
              <a:rPr lang="es-ES_tradnl" smtClean="0"/>
              <a:t>Bibliografía</a:t>
            </a:r>
            <a:endParaRPr lang="es-ES_tradnl" dirty="0"/>
          </a:p>
        </p:txBody>
      </p:sp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3428992" y="607220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FFFF00"/>
                </a:solidFill>
                <a:hlinkClick r:id="rId2"/>
              </a:rPr>
              <a:t>https://youtu.be/jxUz8vTF5g8</a:t>
            </a:r>
            <a:endParaRPr lang="es-ES_tradnl" sz="2800" dirty="0">
              <a:solidFill>
                <a:srgbClr val="FFFF00"/>
              </a:solidFill>
            </a:endParaRPr>
          </a:p>
        </p:txBody>
      </p:sp>
      <p:pic>
        <p:nvPicPr>
          <p:cNvPr id="7" name="6 Imagen" descr="pri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620774"/>
            <a:ext cx="8715436" cy="1951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7 Imagen" descr="mwir_sample_web-680x4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4071942"/>
            <a:ext cx="4905364" cy="32678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13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26 -0.2164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pic>
        <p:nvPicPr>
          <p:cNvPr id="6" name="5 Marcador de contenido" descr="Dawn_-_Trajetoria.png"/>
          <p:cNvPicPr>
            <a:picLocks noGrp="1" noChangeAspect="1"/>
          </p:cNvPicPr>
          <p:nvPr>
            <p:ph idx="1"/>
          </p:nvPr>
        </p:nvPicPr>
        <p:blipFill>
          <a:blip r:embed="rId2"/>
          <a:srcRect t="1784"/>
          <a:stretch>
            <a:fillRect/>
          </a:stretch>
        </p:blipFill>
        <p:spPr>
          <a:xfrm>
            <a:off x="1082579" y="1857364"/>
            <a:ext cx="6978842" cy="4543436"/>
          </a:xfrm>
        </p:spPr>
      </p:pic>
      <p:sp>
        <p:nvSpPr>
          <p:cNvPr id="7" name="6 CuadroTexto"/>
          <p:cNvSpPr txBox="1"/>
          <p:nvPr/>
        </p:nvSpPr>
        <p:spPr>
          <a:xfrm>
            <a:off x="3071834" y="3214686"/>
            <a:ext cx="3786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 smtClean="0"/>
              <a:t>Dawn</a:t>
            </a:r>
            <a:endParaRPr lang="es-ES_tradnl" dirty="0"/>
          </a:p>
        </p:txBody>
      </p:sp>
      <p:pic>
        <p:nvPicPr>
          <p:cNvPr id="8" name="7 Imagen" descr="Vesta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2285992"/>
            <a:ext cx="3286125" cy="328612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33472 -0.2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" y="-1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5191 0.1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" y="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Bibliografia</a:t>
            </a:r>
            <a:endParaRPr lang="es-ES_tradnl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1857365"/>
            <a:ext cx="7715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s-ES_tradnl" sz="2000" dirty="0" smtClean="0"/>
              <a:t>Google Imágenes</a:t>
            </a:r>
          </a:p>
          <a:p>
            <a:pPr>
              <a:buFont typeface="Arial"/>
              <a:buChar char="•"/>
            </a:pPr>
            <a:r>
              <a:rPr lang="es-ES_tradnl" sz="2000" dirty="0">
                <a:hlinkClick r:id="rId2"/>
              </a:rPr>
              <a:t> </a:t>
            </a:r>
            <a:r>
              <a:rPr lang="es-ES_tradnl" sz="2000" dirty="0" smtClean="0">
                <a:hlinkClick r:id="rId2"/>
              </a:rPr>
              <a:t>https://es.wikipedia.org/wiki/Dawn_(sonda_espacial)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3"/>
              </a:rPr>
              <a:t>https://es.wikipedia.org/wiki/Cintur%C3%B3n_de_asteroides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4"/>
              </a:rPr>
              <a:t>https://es.wikipedia.org/wiki/Miner%C3%ADa_de_asteroides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5"/>
              </a:rPr>
              <a:t>https://www.planetaryresources.com/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6"/>
              </a:rPr>
              <a:t>http://www.bbc.com/mundo/noticias/2013/04/130404_economia_oro_cuanto_hay_mundo_finde_tsb</a:t>
            </a:r>
            <a:endParaRPr lang="es-ES_tradnl" sz="36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Porqué</a:t>
            </a:r>
            <a:endParaRPr lang="es-ES_tradnl" dirty="0"/>
          </a:p>
        </p:txBody>
      </p:sp>
      <p:pic>
        <p:nvPicPr>
          <p:cNvPr id="4" name="3 Marcador de contenido" descr="a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12" y="2214554"/>
            <a:ext cx="3543300" cy="3543300"/>
          </a:xfrm>
        </p:spPr>
      </p:pic>
      <p:sp>
        <p:nvSpPr>
          <p:cNvPr id="5" name="4 CuadroTexto"/>
          <p:cNvSpPr txBox="1"/>
          <p:nvPr/>
        </p:nvSpPr>
        <p:spPr>
          <a:xfrm>
            <a:off x="500034" y="2928934"/>
            <a:ext cx="4000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 smtClean="0"/>
              <a:t>202.000  	t</a:t>
            </a:r>
          </a:p>
          <a:p>
            <a:r>
              <a:rPr lang="es-ES_tradnl" sz="4400" dirty="0" smtClean="0"/>
              <a:t>19	 		t/m³</a:t>
            </a:r>
          </a:p>
          <a:p>
            <a:r>
              <a:rPr lang="es-ES_tradnl" sz="4400" dirty="0" smtClean="0"/>
              <a:t>10500		m³</a:t>
            </a:r>
            <a:endParaRPr lang="es-ES_tradnl" sz="44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Porqué</a:t>
            </a:r>
            <a:endParaRPr lang="es-ES_tradnl" dirty="0"/>
          </a:p>
        </p:txBody>
      </p:sp>
      <p:pic>
        <p:nvPicPr>
          <p:cNvPr id="6" name="5 Imagen" descr="humanitas.jpg"/>
          <p:cNvPicPr>
            <a:picLocks noChangeAspect="1"/>
          </p:cNvPicPr>
          <p:nvPr/>
        </p:nvPicPr>
        <p:blipFill>
          <a:blip r:embed="rId2"/>
          <a:srcRect l="41731" t="31259" r="11966" b="18029"/>
          <a:stretch>
            <a:fillRect/>
          </a:stretch>
        </p:blipFill>
        <p:spPr>
          <a:xfrm>
            <a:off x="1428728" y="1666012"/>
            <a:ext cx="5857916" cy="4811860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2071670" y="5000636"/>
            <a:ext cx="1500198" cy="1071570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38100" dist="38100" dir="2700000" algn="tl" rotWithShape="0">
              <a:schemeClr val="bg1"/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V="1">
            <a:off x="3786182" y="4000504"/>
            <a:ext cx="2786082" cy="2071702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38100" dist="38100" dir="2700000" algn="tl" rotWithShape="0">
              <a:schemeClr val="bg1"/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rot="5400000">
            <a:off x="3071802" y="5429264"/>
            <a:ext cx="1214446" cy="71438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38100" dist="38100" dir="2700000" algn="tl" rotWithShape="0">
              <a:schemeClr val="bg1"/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2571736" y="5929330"/>
            <a:ext cx="785818" cy="369332"/>
          </a:xfrm>
          <a:prstGeom prst="rect">
            <a:avLst/>
          </a:prstGeom>
          <a:noFill/>
          <a:effectLst>
            <a:outerShdw blurRad="381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dirty="0" smtClean="0"/>
              <a:t>15m</a:t>
            </a:r>
            <a:endParaRPr lang="es-ES_tradnl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000364" y="4714884"/>
            <a:ext cx="714380" cy="369332"/>
          </a:xfrm>
          <a:prstGeom prst="rect">
            <a:avLst/>
          </a:prstGeom>
          <a:noFill/>
          <a:effectLst>
            <a:outerShdw blurRad="381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dirty="0" smtClean="0"/>
              <a:t>10m</a:t>
            </a:r>
            <a:endParaRPr lang="es-ES_tradnl" dirty="0"/>
          </a:p>
        </p:txBody>
      </p:sp>
      <p:sp>
        <p:nvSpPr>
          <p:cNvPr id="22" name="21 CuadroTexto"/>
          <p:cNvSpPr txBox="1"/>
          <p:nvPr/>
        </p:nvSpPr>
        <p:spPr>
          <a:xfrm>
            <a:off x="6000760" y="4357694"/>
            <a:ext cx="785818" cy="369332"/>
          </a:xfrm>
          <a:prstGeom prst="rect">
            <a:avLst/>
          </a:prstGeom>
          <a:noFill/>
          <a:effectLst>
            <a:outerShdw blurRad="381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dirty="0" smtClean="0"/>
              <a:t>40m</a:t>
            </a:r>
            <a:endParaRPr lang="es-ES_tradnl" dirty="0"/>
          </a:p>
        </p:txBody>
      </p:sp>
      <p:sp>
        <p:nvSpPr>
          <p:cNvPr id="23" name="22 CuadroTexto"/>
          <p:cNvSpPr txBox="1"/>
          <p:nvPr/>
        </p:nvSpPr>
        <p:spPr>
          <a:xfrm>
            <a:off x="3929058" y="3071810"/>
            <a:ext cx="1571636" cy="584775"/>
          </a:xfrm>
          <a:prstGeom prst="rect">
            <a:avLst/>
          </a:prstGeom>
          <a:noFill/>
          <a:effectLst>
            <a:outerShdw blurRad="381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s-ES_tradnl" sz="3200" dirty="0" smtClean="0"/>
              <a:t>6000m³</a:t>
            </a:r>
            <a:endParaRPr lang="es-ES_tradnl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Porqué</a:t>
            </a:r>
            <a:endParaRPr lang="es-ES_tradnl" dirty="0"/>
          </a:p>
        </p:txBody>
      </p:sp>
      <p:pic>
        <p:nvPicPr>
          <p:cNvPr id="13" name="12 Imagen" descr="bezerrete de or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953200" cy="501656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bater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2357430"/>
            <a:ext cx="2847975" cy="18192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Porqué</a:t>
            </a:r>
            <a:endParaRPr lang="es-ES_tradnl" dirty="0"/>
          </a:p>
        </p:txBody>
      </p:sp>
      <p:pic>
        <p:nvPicPr>
          <p:cNvPr id="6" name="5 Marcador de contenido" descr="arduino-nano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3042" y="3429000"/>
            <a:ext cx="3857652" cy="3857652"/>
          </a:xfrm>
        </p:spPr>
      </p:pic>
      <p:pic>
        <p:nvPicPr>
          <p:cNvPr id="8" name="7 Imagen" descr="samsung_galaxy_a5_2017_azul_3001651_Fro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4" y="1643050"/>
            <a:ext cx="2643206" cy="5011981"/>
          </a:xfrm>
          <a:prstGeom prst="rect">
            <a:avLst/>
          </a:prstGeom>
        </p:spPr>
      </p:pic>
      <p:pic>
        <p:nvPicPr>
          <p:cNvPr id="9" name="8 Imagen" descr="bateria.jpg"/>
          <p:cNvPicPr>
            <a:picLocks noChangeAspect="1"/>
          </p:cNvPicPr>
          <p:nvPr/>
        </p:nvPicPr>
        <p:blipFill>
          <a:blip r:embed="rId2"/>
          <a:srcRect l="40134" t="58901" r="22240"/>
          <a:stretch>
            <a:fillRect/>
          </a:stretch>
        </p:blipFill>
        <p:spPr>
          <a:xfrm>
            <a:off x="785786" y="1643050"/>
            <a:ext cx="2928958" cy="20437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grpSp>
        <p:nvGrpSpPr>
          <p:cNvPr id="7" name="6 Grupo"/>
          <p:cNvGrpSpPr/>
          <p:nvPr/>
        </p:nvGrpSpPr>
        <p:grpSpPr>
          <a:xfrm>
            <a:off x="2500298" y="2143116"/>
            <a:ext cx="4000528" cy="3770263"/>
            <a:chOff x="1857356" y="2000240"/>
            <a:chExt cx="4000528" cy="3770263"/>
          </a:xfrm>
        </p:grpSpPr>
        <p:sp>
          <p:nvSpPr>
            <p:cNvPr id="5" name="4 Triángulo isósceles"/>
            <p:cNvSpPr/>
            <p:nvPr/>
          </p:nvSpPr>
          <p:spPr>
            <a:xfrm>
              <a:off x="1857356" y="2928934"/>
              <a:ext cx="2214578" cy="1928826"/>
            </a:xfrm>
            <a:prstGeom prst="triangl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3714744" y="2000240"/>
              <a:ext cx="214314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3900" dirty="0" smtClean="0"/>
                <a:t>V</a:t>
              </a:r>
              <a:endParaRPr lang="es-ES_tradnl" sz="23900" dirty="0"/>
            </a:p>
          </p:txBody>
        </p:sp>
      </p:grpSp>
      <p:sp>
        <p:nvSpPr>
          <p:cNvPr id="8" name="7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3357562"/>
            <a:ext cx="785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smtClean="0"/>
              <a:t>Incremento de velocidad</a:t>
            </a:r>
            <a:endParaRPr lang="es-ES_tradnl" sz="4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14167 -0.2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-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31493 -0.21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10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0.38594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7.40741E-7 L 1.04827 -0.0023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7.40741E-7 L 1.04115 -0.00232 " pathEditMode="relative" rAng="0" ptsTypes="AA">
                                      <p:cBhvr>
                                        <p:cTn id="5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-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5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4" name="Picture 3" descr="img_que_es_el_sistema_solar_y_como_esta_formado_resumen_2472_ori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66896"/>
            <a:ext cx="8001000" cy="47625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4357686" y="3929066"/>
            <a:ext cx="357190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5357818" y="3929066"/>
            <a:ext cx="357190" cy="3571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Elipse"/>
          <p:cNvSpPr/>
          <p:nvPr/>
        </p:nvSpPr>
        <p:spPr>
          <a:xfrm>
            <a:off x="6500826" y="3357562"/>
            <a:ext cx="1357322" cy="13573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5572132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5572132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143240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3143240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16 C -0.00017 0.17453 -0.14306 0.31759 -0.31962 0.31759 C -0.49601 0.31759 -0.63941 0.17453 -0.63941 -0.00116 C -0.63941 -0.17686 -0.49601 -0.31945 -0.31962 -0.31945 C -0.14306 -0.31945 -0.00017 -0.17686 -0.00017 -0.00116 Z " pathEditMode="relative" rAng="5400000" ptsTypes="fffff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7048 -0.12754 C -0.08524 -0.15648 -0.10746 -0.17245 -0.13038 -0.17245 C -0.15677 -0.17245 -0.17778 -0.15648 -0.19253 -0.12754 L -0.26285 -2.59259E-6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2.22222E-6 0.175 -0.14357 0.3176 -0.31979 0.3176 C -0.496 0.3176 -0.63923 0.175 -0.63923 -4.07407E-6 C -0.63923 -0.17523 -0.496 -0.31759 -0.31979 -0.31759 C -0.14357 -0.31759 -2.22222E-6 -0.17523 -2.22222E-6 -4.07407E-6 Z " pathEditMode="relative" rAng="5400000" ptsTypes="fffff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85 -2.59259E-6 L -0.19427 0.14422 C -0.18003 0.17685 -0.1585 0.19491 -0.13628 0.19491 C -0.11076 0.19491 -0.09028 0.17685 -0.07604 0.14422 L -0.00764 -2.59259E-6 " pathEditMode="relative" rAng="10800000" ptsTypes="FffFF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928</TotalTime>
  <Words>76</Words>
  <Application>Microsoft Office PowerPoint</Application>
  <PresentationFormat>Presentación en pantalla (4:3)</PresentationFormat>
  <Paragraphs>45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Módulo</vt:lpstr>
      <vt:lpstr>Explotación de asteroides</vt:lpstr>
      <vt:lpstr>Contenidos</vt:lpstr>
      <vt:lpstr>Porqué</vt:lpstr>
      <vt:lpstr>Porqué</vt:lpstr>
      <vt:lpstr>Porqué</vt:lpstr>
      <vt:lpstr>Porqué</vt:lpstr>
      <vt:lpstr>Dónde</vt:lpstr>
      <vt:lpstr>Dónde</vt:lpstr>
      <vt:lpstr>Dónde</vt:lpstr>
      <vt:lpstr>Dónde</vt:lpstr>
      <vt:lpstr>Cómo ir</vt:lpstr>
      <vt:lpstr>Cómo Explotarlo</vt:lpstr>
      <vt:lpstr>Cómo Explotarlo</vt:lpstr>
      <vt:lpstr>Cómo Explotarlo</vt:lpstr>
      <vt:lpstr>Cómo Explotarlo</vt:lpstr>
      <vt:lpstr>Cómo Explotarlo</vt:lpstr>
      <vt:lpstr>Cómo Explotarlo</vt:lpstr>
      <vt:lpstr>Cómo Volver</vt:lpstr>
      <vt:lpstr>Cómo Volver</vt:lpstr>
      <vt:lpstr>Cúando</vt:lpstr>
      <vt:lpstr>Cúando</vt:lpstr>
      <vt:lpstr>Bibliografia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Explotación de asteroides</dc:title>
  <dc:creator>jaime</dc:creator>
  <cp:lastModifiedBy>jaime</cp:lastModifiedBy>
  <cp:revision>86</cp:revision>
  <dcterms:created xsi:type="dcterms:W3CDTF">2018-02-24T08:36:18Z</dcterms:created>
  <dcterms:modified xsi:type="dcterms:W3CDTF">2018-02-25T13:45:54Z</dcterms:modified>
</cp:coreProperties>
</file>